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g0XKQzscdgSvTVEutPqZIARjXZ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DA14D06-FB86-4A83-AA68-CFDEE1B31CB0}">
  <a:tblStyle styleId="{ADA14D06-FB86-4A83-AA68-CFDEE1B31CB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7B7C1C36-23BE-4A64-8CC4-29E9F10B02D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3766D6A5-CA44-4D8F-8A75-14CD6C0A1823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fill>
          <a:solidFill>
            <a:srgbClr val="D1ECF9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1ECF9"/>
          </a:solidFill>
        </a:fill>
      </a:tcStyle>
    </a:band1V>
    <a:band2V>
      <a:tcTxStyle b="off" i="off"/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5FCBEF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45ad1ebe7a_0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g245ad1ebe7a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7" name="Google Shape;9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6a4c3b9ec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26a4c3b9e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04abc32d0_0_1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04abc32d0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04abc32d0_0_1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4" name="Google Shape;124;g3e04abc32d0_0_1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e04abc32d0_0_1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2" name="Google Shape;132;g3e04abc32d0_0_1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2d0d150c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g282d0d150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86fad1d9b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" name="Google Shape;46;g2486fad1d9b_0_9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3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g2486fad1d9b_0_3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486fad1d9b_0_3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2" name="Google Shape;62;g2486fad1d9b_0_3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86fad1d9b_0_35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8" name="Google Shape;68;g2486fad1d9b_0_3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e04abc32d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g3e04abc32d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g3e04abc32d0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e04abc32d0_0_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g3e04abc32d0_0_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2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/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g245ad1ebe7a_0_117"/>
          <p:cNvSpPr txBox="1"/>
          <p:nvPr>
            <p:ph idx="1" type="body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13" name="Google Shape;13;g245ad1ebe7a_0_117"/>
          <p:cNvSpPr txBox="1"/>
          <p:nvPr>
            <p:ph idx="2" type="body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g245ad1ebe7a_0_3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g2486fad1d9b_0_5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g2486fad1d9b_0_5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g2486fad1d9b_0_5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4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g2486fad1d9b_0_566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6" name="Google Shape;26;g2486fad1d9b_0_566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" name="Google Shape;27;g2486fad1d9b_0_566"/>
          <p:cNvSpPr txBox="1"/>
          <p:nvPr>
            <p:ph idx="3" type="body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  <p:sp>
        <p:nvSpPr>
          <p:cNvPr id="28" name="Google Shape;28;g2486fad1d9b_0_566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indent="-3048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indent="-3048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indent="-3048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indent="-3048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5ad1ebe7a_0_24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g245ad1ebe7a_0_24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28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" name="Google Shape;7;g245ad1ebe7a_0_20"/>
          <p:cNvSpPr txBox="1"/>
          <p:nvPr>
            <p:ph idx="1" type="body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b="0" i="0" sz="1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b="0" i="0" sz="1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b="0" i="0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US" sz="1600" u="none" cap="none" strike="noStrik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b="1" i="1" sz="1600" u="none" cap="none" strike="noStrik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cm-org.zoom.us/j/93004927026?pwd=NWRGR0RObUJWZFk5N0NjdFdBMUxEdz09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linkedin.com/in/christophebegue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121"/>
          <p:cNvSpPr txBox="1"/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OC ACM Executive Committee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37" name="Google Shape;37;g245ad1ebe7a_0_121"/>
          <p:cNvGraphicFramePr/>
          <p:nvPr/>
        </p:nvGraphicFramePr>
        <p:xfrm>
          <a:off x="660450" y="245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{ADA14D06-FB86-4A83-AA68-CFDEE1B31CB0}</a:tableStyleId>
              </a:tblPr>
              <a:tblGrid>
                <a:gridCol w="1426975"/>
                <a:gridCol w="9101475"/>
              </a:tblGrid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Format: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Online via Zoom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Zoom Link: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Date: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April</a:t>
                      </a:r>
                      <a:r>
                        <a:rPr lang="en-US" sz="1600" u="none" cap="none" strike="noStrike"/>
                        <a:t> </a:t>
                      </a:r>
                      <a:r>
                        <a:rPr lang="en-US" sz="1600"/>
                        <a:t>22</a:t>
                      </a:r>
                      <a:r>
                        <a:rPr lang="en-US" sz="1600" u="none" cap="none" strike="noStrike"/>
                        <a:t>, 2026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00" name="Google Shape;100;p15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Potential Speakers</a:t>
            </a:r>
            <a:endParaRPr/>
          </a:p>
        </p:txBody>
      </p:sp>
      <p:sp>
        <p:nvSpPr>
          <p:cNvPr id="101" name="Google Shape;101;p15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Topics</a:t>
            </a:r>
            <a:endParaRPr/>
          </a:p>
        </p:txBody>
      </p:sp>
      <p:sp>
        <p:nvSpPr>
          <p:cNvPr id="102" name="Google Shape;102;p15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Machine Learning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Control Theory &amp; Robotics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System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Theory</a:t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Informatics</a:t>
            </a:r>
            <a:endParaRPr/>
          </a:p>
        </p:txBody>
      </p:sp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11507788" y="6042025"/>
            <a:ext cx="6842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 txBox="1"/>
          <p:nvPr>
            <p:ph idx="4" type="body"/>
          </p:nvPr>
        </p:nvSpPr>
        <p:spPr>
          <a:xfrm>
            <a:off x="8923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July - </a:t>
            </a:r>
            <a:r>
              <a:rPr lang="en-US"/>
              <a:t>Dr. Nooshin Estakhri is available [Dr Fahy]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6a4c3b9ec7_0_0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10" name="Google Shape;110;g26a4c3b9ec7_0_0"/>
          <p:cNvSpPr txBox="1"/>
          <p:nvPr>
            <p:ph idx="3" type="body"/>
          </p:nvPr>
        </p:nvSpPr>
        <p:spPr>
          <a:xfrm>
            <a:off x="711200" y="188535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1600"/>
          </a:p>
        </p:txBody>
      </p:sp>
      <p:sp>
        <p:nvSpPr>
          <p:cNvPr id="111" name="Google Shape;111;g26a4c3b9ec7_0_0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1600"/>
              <a:t>Website updates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Kenny Mitchell’s slides, revise program date to 2026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Ex Comm minutes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Officers</a:t>
            </a:r>
            <a:endParaRPr sz="1600"/>
          </a:p>
        </p:txBody>
      </p:sp>
      <p:sp>
        <p:nvSpPr>
          <p:cNvPr id="112" name="Google Shape;112;g26a4c3b9ec7_0_0"/>
          <p:cNvSpPr txBox="1"/>
          <p:nvPr>
            <p:ph idx="1" type="subTitle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13" name="Google Shape;113;g26a4c3b9ec7_0_0"/>
          <p:cNvSpPr txBox="1"/>
          <p:nvPr>
            <p:ph idx="2" type="subTitle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Action Items</a:t>
            </a:r>
            <a:endParaRPr/>
          </a:p>
        </p:txBody>
      </p:sp>
      <p:sp>
        <p:nvSpPr>
          <p:cNvPr id="114" name="Google Shape;114;g26a4c3b9ec7_0_0"/>
          <p:cNvSpPr txBox="1"/>
          <p:nvPr>
            <p:ph idx="3" type="body"/>
          </p:nvPr>
        </p:nvSpPr>
        <p:spPr>
          <a:xfrm>
            <a:off x="709100" y="4078700"/>
            <a:ext cx="48549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1600"/>
              <a:t>Proposal to formally thank the 2025 board via LinkedIn?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1600"/>
              <a:t>Any concern of current funds balance?</a:t>
            </a:r>
            <a:endParaRPr sz="1600"/>
          </a:p>
        </p:txBody>
      </p:sp>
      <p:sp>
        <p:nvSpPr>
          <p:cNvPr id="115" name="Google Shape;115;g26a4c3b9ec7_0_0"/>
          <p:cNvSpPr txBox="1"/>
          <p:nvPr>
            <p:ph idx="1" type="subTitle"/>
          </p:nvPr>
        </p:nvSpPr>
        <p:spPr>
          <a:xfrm>
            <a:off x="704900" y="347305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04abc32d0_0_109"/>
          <p:cNvSpPr txBox="1"/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Appendix</a:t>
            </a:r>
            <a:endParaRPr/>
          </a:p>
        </p:txBody>
      </p:sp>
      <p:sp>
        <p:nvSpPr>
          <p:cNvPr id="121" name="Google Shape;121;g3e04abc32d0_0_109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e04abc32d0_0_117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27" name="Google Shape;127;g3e04abc32d0_0_117"/>
          <p:cNvSpPr txBox="1"/>
          <p:nvPr>
            <p:ph idx="3" type="body"/>
          </p:nvPr>
        </p:nvSpPr>
        <p:spPr>
          <a:xfrm>
            <a:off x="711200" y="13471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Machine Learning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Stephan Mandt (anomaly detection without supervised learning)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Roy Fox (reinforcement learning, robotics)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Jing Zhang (ML applied to bioinformatics)</a:t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Alex Berg (computational visual recognition, starts @UCI Spring 2022)</a:t>
            </a:r>
            <a:endParaRPr sz="1600"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127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1600"/>
              <a:t>Control Theory &amp; Robotics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Magnus Egerstedt, Dean of Engineering, Samueli School of Engineering</a:t>
            </a:r>
            <a:br>
              <a:rPr lang="en-US" sz="1600"/>
            </a:br>
            <a:r>
              <a:rPr lang="en-US" sz="1600"/>
              <a:t>(Referred by Aaron Ames of Caltech)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sp>
        <p:nvSpPr>
          <p:cNvPr id="128" name="Google Shape;128;g3e04abc32d0_0_117"/>
          <p:cNvSpPr txBox="1"/>
          <p:nvPr>
            <p:ph idx="4" type="body"/>
          </p:nvPr>
        </p:nvSpPr>
        <p:spPr>
          <a:xfrm>
            <a:off x="6295525" y="1417637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System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Sang-Woo Jun (acceleration)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Sangeetha Jyothi (Data center networking)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Moshen Imani (bio-inspired computing)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/>
              <a:t>Theory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Vijay Vazirani (involved with the design of early Google Ad Placement Alg.)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en-US" sz="1600"/>
              <a:t>Informatics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Vladimir Minin (Data analysis wrt infectious diseases)</a:t>
            </a:r>
            <a:endParaRPr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/>
              <a:t>Stacy Branham (human-centered computing)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29" name="Google Shape;129;g3e04abc32d0_0_117"/>
          <p:cNvSpPr txBox="1"/>
          <p:nvPr>
            <p:ph idx="12" type="sldNum"/>
          </p:nvPr>
        </p:nvSpPr>
        <p:spPr>
          <a:xfrm>
            <a:off x="11507788" y="6042025"/>
            <a:ext cx="684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e04abc32d0_0_124"/>
          <p:cNvSpPr txBox="1"/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35" name="Google Shape;135;g3e04abc32d0_0_124"/>
          <p:cNvSpPr txBox="1"/>
          <p:nvPr>
            <p:ph idx="3" type="body"/>
          </p:nvPr>
        </p:nvSpPr>
        <p:spPr>
          <a:xfrm>
            <a:off x="707000" y="1878325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Caltech Professor Yisong Yue, ML [Dan]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Andrew Kirkland, CISO at Starbucks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Beth Harnick-Shapiro [Marc]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Lobig VP IBM Software Development - Analytics  [Marc]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u="sng">
                <a:solidFill>
                  <a:schemeClr val="hlink"/>
                </a:solidFill>
                <a:hlinkClick r:id="rId3"/>
              </a:rPr>
              <a:t>Christophe Begue</a:t>
            </a:r>
            <a:r>
              <a:rPr lang="en-US" sz="1200"/>
              <a:t>, ex-IBM (Blockchain) now PDF Solutions</a:t>
            </a:r>
            <a:endParaRPr sz="1200"/>
          </a:p>
          <a:p>
            <a:pPr indent="-223361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John Koon, Tech Idea Research - Autonomous Cars</a:t>
            </a:r>
            <a:endParaRPr sz="1200"/>
          </a:p>
          <a:p>
            <a:pPr indent="-223361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Bill Cleveland – Data Visualization (M. Fahy has reached out to him)</a:t>
            </a:r>
            <a:endParaRPr sz="1200"/>
          </a:p>
          <a:p>
            <a:pPr indent="0" lvl="0" marL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t/>
            </a:r>
            <a:endParaRPr sz="1200"/>
          </a:p>
        </p:txBody>
      </p:sp>
      <p:sp>
        <p:nvSpPr>
          <p:cNvPr id="136" name="Google Shape;136;g3e04abc32d0_0_124"/>
          <p:cNvSpPr txBox="1"/>
          <p:nvPr>
            <p:ph idx="4" type="body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1280" lvl="0" marL="457200" rtl="0" algn="l"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Alanna Gombert, Global CRO at MetaX – Blockchain</a:t>
            </a:r>
            <a:endParaRPr sz="1200"/>
          </a:p>
          <a:p>
            <a:pPr indent="-331280" lvl="0" marL="457200" rtl="0" algn="l"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Sushant Rao - Operational Analytic Data Stores (M. Fahy has reached out to him)</a:t>
            </a:r>
            <a:endParaRPr sz="1200"/>
          </a:p>
          <a:p>
            <a:pPr indent="-331280" lvl="0" marL="457200" rtl="0" algn="l"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Paul Anderson, Anderson Software Group – Go language</a:t>
            </a:r>
            <a:endParaRPr sz="1200"/>
          </a:p>
          <a:p>
            <a:pPr indent="-331280" lvl="0" marL="457200" rtl="0" algn="l"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Alyssa Columbus, Data Scientist at Pacific Life - Robust and Reproducible Predictive Modeling Workflows</a:t>
            </a:r>
            <a:endParaRPr sz="1200"/>
          </a:p>
          <a:p>
            <a:pPr indent="-331280" lvl="0" marL="457200" rtl="0" algn="l">
              <a:spcBef>
                <a:spcPts val="1000"/>
              </a:spcBef>
              <a:spcAft>
                <a:spcPts val="0"/>
              </a:spcAft>
              <a:buSzPts val="1617"/>
              <a:buChar char="•"/>
            </a:pPr>
            <a:r>
              <a:rPr lang="en-US" sz="1200"/>
              <a:t>Dianne Cook, Prof. of Business Analytics, Monash University – Data Visualization</a:t>
            </a:r>
            <a:endParaRPr/>
          </a:p>
        </p:txBody>
      </p:sp>
      <p:sp>
        <p:nvSpPr>
          <p:cNvPr id="137" name="Google Shape;137;g3e04abc32d0_0_124"/>
          <p:cNvSpPr txBox="1"/>
          <p:nvPr>
            <p:ph idx="12" type="sldNum"/>
          </p:nvPr>
        </p:nvSpPr>
        <p:spPr>
          <a:xfrm>
            <a:off x="11507788" y="6042025"/>
            <a:ext cx="684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82d0d150c6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3" name="Google Shape;43;g282d0d150c6_0_0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Program Event Planning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86fad1d9b_0_91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49" name="Google Shape;49;g2486fad1d9b_0_91"/>
          <p:cNvSpPr txBox="1"/>
          <p:nvPr>
            <p:ph idx="1" type="body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50" name="Google Shape;50;g2486fad1d9b_0_91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g2486fad1d9b_0_91"/>
          <p:cNvSpPr txBox="1"/>
          <p:nvPr/>
        </p:nvSpPr>
        <p:spPr>
          <a:xfrm>
            <a:off x="974150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Allen Takatsuka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Dan Whelan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Marc Velasco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 Niccolai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b="0" i="0" sz="1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Trae Palmer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2486fad1d9b_0_91"/>
          <p:cNvSpPr txBox="1"/>
          <p:nvPr/>
        </p:nvSpPr>
        <p:spPr>
          <a:xfrm>
            <a:off x="5729375" y="1825625"/>
            <a:ext cx="34062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Rajan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Kirkeby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Farhad Mafie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Jared Miller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Taylor Noh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Stephen Landaas</a:t>
            </a:r>
            <a:endParaRPr b="0" i="1" sz="24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486fad1d9b_0_346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58" name="Google Shape;58;g2486fad1d9b_0_346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59" name="Google Shape;59;g2486fad1d9b_0_346"/>
          <p:cNvGraphicFramePr/>
          <p:nvPr/>
        </p:nvGraphicFramePr>
        <p:xfrm>
          <a:off x="971742" y="17026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{7B7C1C36-23BE-4A64-8CC4-29E9F10B02D5}</a:tableStyleId>
              </a:tblPr>
              <a:tblGrid>
                <a:gridCol w="5378800"/>
                <a:gridCol w="1295400"/>
                <a:gridCol w="1460500"/>
                <a:gridCol w="1128800"/>
              </a:tblGrid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Moved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Seconded By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Status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1BB1D"/>
                    </a:solidFill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/>
                        <a:t>March</a:t>
                      </a:r>
                      <a:r>
                        <a:rPr lang="en-US" sz="1800" u="none" cap="none" strike="noStrike"/>
                        <a:t> </a:t>
                      </a:r>
                      <a:r>
                        <a:rPr lang="en-US" sz="1800"/>
                        <a:t>2026</a:t>
                      </a:r>
                      <a:r>
                        <a:rPr lang="en-US" sz="18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800"/>
                        <a:t>Annual Business Meeting minutes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70C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486fad1d9b_0_352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65" name="Google Shape;65;g2486fad1d9b_0_352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{7B7C1C36-23BE-4A64-8CC4-29E9F10B02D5}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Allen</a:t>
                      </a:r>
                      <a:r>
                        <a:rPr lang="en-US" sz="1800"/>
                        <a:t> Takatsuka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Vice-Chair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Daniel Whelan,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Treasurer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Secretary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Daniel Whelan, Ph.D. (acting) - Open</a:t>
                      </a:r>
                      <a:endParaRPr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4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Communications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Allen Takatsuka (acting) - Open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Webmaster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Program Speaker </a:t>
                      </a:r>
                      <a:r>
                        <a:rPr lang="en-US" sz="1800"/>
                        <a:t>Committee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Raman Rajan, Farhad Mafie, Dan Whelan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SIGAI-OC Liaison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David Harnick-Shapiro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86fad1d9b_0_357"/>
          <p:cNvSpPr txBox="1"/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1" name="Google Shape;71;g2486fad1d9b_0_357"/>
          <p:cNvGraphicFramePr/>
          <p:nvPr/>
        </p:nvGraphicFramePr>
        <p:xfrm>
          <a:off x="838209" y="14565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{7B7C1C36-23BE-4A64-8CC4-29E9F10B02D5}</a:tableStyleId>
              </a:tblPr>
              <a:tblGrid>
                <a:gridCol w="3339550"/>
                <a:gridCol w="4940550"/>
              </a:tblGrid>
              <a:tr h="32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Position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Volunteer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81C7D"/>
                    </a:solidFill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University Liaison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Michael Fahy Ph.D.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Chair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Farhad Mafie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en-US" sz="1800" u="none" cap="none" strike="noStrike"/>
                        <a:t>Program Video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Social Media </a:t>
                      </a:r>
                      <a:r>
                        <a:rPr lang="en-US" sz="1800"/>
                        <a:t>Chair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Jared Miller</a:t>
                      </a:r>
                      <a:endParaRPr sz="18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Membership Committee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Hospitality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AJ Albrecht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Fundraising Coordinator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Members at Large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A. Winsor Brown, Shirley Tseng, Ansel Tseng, Dan Whelan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e04abc32d0_0_0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</a:pPr>
            <a:r>
              <a:rPr lang="en-US" sz="4000"/>
              <a:t>Treasurer’s Report EOM March 2026</a:t>
            </a:r>
            <a:endParaRPr sz="4000"/>
          </a:p>
        </p:txBody>
      </p:sp>
      <p:sp>
        <p:nvSpPr>
          <p:cNvPr id="78" name="Google Shape;78;g3e04abc32d0_0_0"/>
          <p:cNvSpPr txBox="1"/>
          <p:nvPr>
            <p:ph idx="1" type="body"/>
          </p:nvPr>
        </p:nvSpPr>
        <p:spPr>
          <a:xfrm>
            <a:off x="575518" y="1920052"/>
            <a:ext cx="10515600" cy="39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71"/>
              <a:buNone/>
            </a:pPr>
            <a:r>
              <a:t/>
            </a:r>
            <a:endParaRPr/>
          </a:p>
        </p:txBody>
      </p:sp>
      <p:sp>
        <p:nvSpPr>
          <p:cNvPr id="79" name="Google Shape;79;g3e04abc32d0_0_0"/>
          <p:cNvSpPr txBox="1"/>
          <p:nvPr>
            <p:ph idx="12" type="sldNum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80" name="Google Shape;80;g3e04abc32d0_0_0"/>
          <p:cNvGraphicFramePr/>
          <p:nvPr/>
        </p:nvGraphicFramePr>
        <p:xfrm>
          <a:off x="838199" y="21310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{7B7C1C36-23BE-4A64-8CC4-29E9F10B02D5}</a:tableStyleId>
              </a:tblPr>
              <a:tblGrid>
                <a:gridCol w="2836025"/>
                <a:gridCol w="1470375"/>
                <a:gridCol w="62092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Beginning Balance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/>
                        <a:t>$8,251.03  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3/1/26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Expenses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rgbClr val="FF0000"/>
                          </a:solidFill>
                        </a:rPr>
                        <a:t>$0.00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Deposits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>
                          <a:solidFill>
                            <a:schemeClr val="dk1"/>
                          </a:solidFill>
                        </a:rPr>
                        <a:t>$0.00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18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Current Balance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/>
                        <a:t>$8,251.03  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3/31/26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Restricted Funds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$2,964.20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IBM Grant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Unrestricted Balance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$5,286.83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cap="none" strike="noStrike"/>
                        <a:t>3/31/26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e04abc32d0_0_70"/>
          <p:cNvSpPr txBox="1"/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2026 Program Event Planning</a:t>
            </a:r>
            <a:endParaRPr/>
          </a:p>
        </p:txBody>
      </p:sp>
      <p:sp>
        <p:nvSpPr>
          <p:cNvPr id="86" name="Google Shape;86;g3e04abc32d0_0_7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87" name="Google Shape;87;g3e04abc32d0_0_70"/>
          <p:cNvGraphicFramePr/>
          <p:nvPr/>
        </p:nvGraphicFramePr>
        <p:xfrm>
          <a:off x="1193394" y="13806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{3766D6A5-CA44-4D8F-8A75-14CD6C0A1823}</a:tableStyleId>
              </a:tblPr>
              <a:tblGrid>
                <a:gridCol w="1191850"/>
                <a:gridCol w="2701475"/>
                <a:gridCol w="4668700"/>
              </a:tblGrid>
              <a:tr h="335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Date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Speaker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Talk</a:t>
                      </a:r>
                      <a:endParaRPr sz="14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15596"/>
                    </a:solidFill>
                  </a:tcPr>
                </a:tc>
              </a:tr>
              <a:tr h="47945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3/17/2026</a:t>
                      </a:r>
                      <a:endParaRPr sz="1600"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Allen Takatsuka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Annual Business Meeting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1/20/2026</a:t>
                      </a:r>
                      <a:endParaRPr sz="1600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11/18/2026</a:t>
                      </a:r>
                      <a:endParaRPr sz="1600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9/16/2026</a:t>
                      </a:r>
                      <a:endParaRPr sz="1600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7/15/2026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Dr. Nooshin Estakhri?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5/20/2026</a:t>
                      </a:r>
                      <a:endParaRPr sz="16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/>
                        <a:t>Donn M. Silberman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/>
                        <a:t>Quantum 2.0: Computing, Communications, Sensors &amp; Workforce Development</a:t>
                      </a:r>
                      <a:endParaRPr sz="1500" u="none" cap="none" strike="noStrike"/>
                    </a:p>
                  </a:txBody>
                  <a:tcPr marT="45725" marB="45725" marR="45725" marL="457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"/>
          <p:cNvSpPr txBox="1"/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US"/>
              <a:t>Upcoming May Event Planning</a:t>
            </a:r>
            <a:endParaRPr/>
          </a:p>
        </p:txBody>
      </p:sp>
      <p:sp>
        <p:nvSpPr>
          <p:cNvPr id="93" name="Google Shape;93;p7"/>
          <p:cNvSpPr txBox="1"/>
          <p:nvPr>
            <p:ph idx="1" type="body"/>
          </p:nvPr>
        </p:nvSpPr>
        <p:spPr>
          <a:xfrm>
            <a:off x="762000" y="1589700"/>
            <a:ext cx="4802700" cy="41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dinner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Confirm room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Snacks and beverages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Gift card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Speaker Certificate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Recording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Webpage </a:t>
            </a:r>
            <a:endParaRPr/>
          </a:p>
        </p:txBody>
      </p:sp>
      <p:pic>
        <p:nvPicPr>
          <p:cNvPr id="94" name="Google Shape;9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1475" y="1287850"/>
            <a:ext cx="5730600" cy="4440343"/>
          </a:xfrm>
          <a:prstGeom prst="rect">
            <a:avLst/>
          </a:prstGeom>
          <a:noFill/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2020-05-18T19:26:51Z</dcterms:created>
  <dc:creator>Michael Fahy</dc:creator>
</cp:coreProperties>
</file>